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9D9947-3AFE-4A24-8728-A61FBD0905B6}"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D9947-3AFE-4A24-8728-A61FBD0905B6}"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D9947-3AFE-4A24-8728-A61FBD0905B6}"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D9947-3AFE-4A24-8728-A61FBD0905B6}"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9D9947-3AFE-4A24-8728-A61FBD0905B6}"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D9947-3AFE-4A24-8728-A61FBD0905B6}" type="datetimeFigureOut">
              <a:rPr lang="en-US" smtClean="0"/>
              <a:t>7/25/2021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9D9947-3AFE-4A24-8728-A61FBD0905B6}" type="datetimeFigureOut">
              <a:rPr lang="en-US" smtClean="0"/>
              <a:t>7/25/2021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9D9947-3AFE-4A24-8728-A61FBD0905B6}" type="datetimeFigureOut">
              <a:rPr lang="en-US" smtClean="0"/>
              <a:t>7/25/2021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D9947-3AFE-4A24-8728-A61FBD0905B6}" type="datetimeFigureOut">
              <a:rPr lang="en-US" smtClean="0"/>
              <a:t>7/25/2021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9D9947-3AFE-4A24-8728-A61FBD0905B6}" type="datetimeFigureOut">
              <a:rPr lang="en-US" smtClean="0"/>
              <a:t>7/25/2021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9D9947-3AFE-4A24-8728-A61FBD0905B6}" type="datetimeFigureOut">
              <a:rPr lang="en-US" smtClean="0"/>
              <a:t>7/25/2021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7484-809C-4CAD-90A7-B236CA6FD0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D9947-3AFE-4A24-8728-A61FBD0905B6}" type="datetimeFigureOut">
              <a:rPr lang="en-US" smtClean="0"/>
              <a:t>7/25/2021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D7484-809C-4CAD-90A7-B236CA6FD0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effectLst>
                  <a:outerShdw blurRad="38100" dist="38100" dir="2700000" algn="tl">
                    <a:srgbClr val="000000">
                      <a:alpha val="43137"/>
                    </a:srgbClr>
                  </a:outerShdw>
                </a:effectLst>
              </a:rPr>
              <a:t>Online </a:t>
            </a:r>
            <a:r>
              <a:rPr lang="en-US" b="1" dirty="0">
                <a:solidFill>
                  <a:srgbClr val="00B0F0"/>
                </a:solidFill>
                <a:effectLst>
                  <a:outerShdw blurRad="38100" dist="38100" dir="2700000" algn="tl">
                    <a:srgbClr val="000000">
                      <a:alpha val="43137"/>
                    </a:srgbClr>
                  </a:outerShdw>
                </a:effectLst>
              </a:rPr>
              <a:t>J</a:t>
            </a:r>
            <a:r>
              <a:rPr lang="en-US" b="1" dirty="0" smtClean="0">
                <a:solidFill>
                  <a:srgbClr val="00B0F0"/>
                </a:solidFill>
                <a:effectLst>
                  <a:outerShdw blurRad="38100" dist="38100" dir="2700000" algn="tl">
                    <a:srgbClr val="000000">
                      <a:alpha val="43137"/>
                    </a:srgbClr>
                  </a:outerShdw>
                </a:effectLst>
              </a:rPr>
              <a:t>ournalism continues..</a:t>
            </a:r>
            <a:endParaRPr lang="en-US" b="1" dirty="0">
              <a:solidFill>
                <a:srgbClr val="00B0F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 </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00B0F0"/>
                </a:solidFill>
              </a:rPr>
              <a:t> </a:t>
            </a:r>
            <a:r>
              <a:rPr lang="en-IN" b="1" dirty="0" smtClean="0">
                <a:solidFill>
                  <a:srgbClr val="00B0F0"/>
                </a:solidFill>
              </a:rPr>
              <a:t>Online Journalism continues</a:t>
            </a:r>
            <a:endParaRPr lang="en-US" dirty="0">
              <a:solidFill>
                <a:srgbClr val="00B0F0"/>
              </a:solidFill>
            </a:endParaRPr>
          </a:p>
        </p:txBody>
      </p:sp>
      <p:sp>
        <p:nvSpPr>
          <p:cNvPr id="3" name="Content Placeholder 2"/>
          <p:cNvSpPr>
            <a:spLocks noGrp="1"/>
          </p:cNvSpPr>
          <p:nvPr>
            <p:ph idx="1"/>
          </p:nvPr>
        </p:nvSpPr>
        <p:spPr/>
        <p:txBody>
          <a:bodyPr/>
          <a:lstStyle/>
          <a:p>
            <a:pPr>
              <a:buNone/>
            </a:pPr>
            <a:r>
              <a:rPr lang="en-IN" b="1" dirty="0" smtClean="0"/>
              <a:t>3</a:t>
            </a:r>
            <a:r>
              <a:rPr lang="en-IN" b="1" dirty="0"/>
              <a:t>. Hyper-Local News Sites</a:t>
            </a:r>
            <a:endParaRPr lang="en-US" dirty="0"/>
          </a:p>
          <a:p>
            <a:pPr>
              <a:buNone/>
            </a:pPr>
            <a:r>
              <a:rPr lang="en-IN" b="1" dirty="0"/>
              <a:t>4. Citizen Journalism Sites</a:t>
            </a:r>
            <a:endParaRPr lang="en-US" dirty="0"/>
          </a:p>
          <a:p>
            <a:pPr>
              <a:buNone/>
            </a:pPr>
            <a:r>
              <a:rPr lang="en-IN" b="1" dirty="0"/>
              <a:t>5. Blogs</a:t>
            </a:r>
            <a:endParaRPr lang="en-US" dirty="0"/>
          </a:p>
          <a:p>
            <a:pPr>
              <a:buNone/>
            </a:pPr>
            <a:r>
              <a:rPr lang="en-IN" b="1" dirty="0"/>
              <a:t>6. Social </a:t>
            </a:r>
            <a:r>
              <a:rPr lang="en-IN" b="1" dirty="0" smtClean="0"/>
              <a:t>media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B0F0"/>
                </a:solidFill>
              </a:rPr>
              <a:t>3. Hyper-Local News Sites</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IN" dirty="0"/>
              <a:t>These focus on small communities. They tend to be independent sites or run by their local newspapers. As the name implies, the coverage tends to focus on extremely localized events, like the agenda of town board meeting, cases of theft, police investigations etc.</a:t>
            </a:r>
            <a:endParaRPr lang="en-US" dirty="0"/>
          </a:p>
          <a:p>
            <a:r>
              <a:rPr lang="en-IN" dirty="0"/>
              <a:t>Hyper local websites can be independent or run by newspapers as extension of their websites. Their content is typically produced by local freelance reporters and bloggers. Newspaper websites also take local stories from agencies and staff reporters.</a:t>
            </a:r>
            <a:endParaRPr lang="en-US" dirty="0"/>
          </a:p>
          <a:p>
            <a:r>
              <a:rPr lang="en-IN" dirty="0"/>
              <a:t>In India independent hyper local websites have not emerged yet. So newspaper websites carry a special tab for local stories. But in coming times, with more penetration of internet it will be a vital source of information</a:t>
            </a:r>
            <a:r>
              <a:rPr lang="en-IN"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00B0F0"/>
                </a:solidFill>
              </a:rPr>
              <a:t>4. Citizen Journalism </a:t>
            </a:r>
            <a:r>
              <a:rPr lang="en-IN" b="1" dirty="0" smtClean="0">
                <a:solidFill>
                  <a:srgbClr val="00B0F0"/>
                </a:solidFill>
              </a:rPr>
              <a:t>Sites</a:t>
            </a:r>
            <a:endParaRPr lang="en-US" dirty="0">
              <a:solidFill>
                <a:srgbClr val="00B0F0"/>
              </a:solidFill>
            </a:endParaRPr>
          </a:p>
        </p:txBody>
      </p:sp>
      <p:sp>
        <p:nvSpPr>
          <p:cNvPr id="3" name="Content Placeholder 2"/>
          <p:cNvSpPr>
            <a:spLocks noGrp="1"/>
          </p:cNvSpPr>
          <p:nvPr>
            <p:ph idx="1"/>
          </p:nvPr>
        </p:nvSpPr>
        <p:spPr/>
        <p:txBody>
          <a:bodyPr>
            <a:normAutofit fontScale="70000" lnSpcReduction="20000"/>
          </a:bodyPr>
          <a:lstStyle/>
          <a:p>
            <a:r>
              <a:rPr lang="en-IN" dirty="0"/>
              <a:t>Citizen journalism sites run a wide gamut. Some are basically just online platforms where people can post videos, reports and pictures. Others focus on a specific geographical area and provide more targeted and specific coverage.	</a:t>
            </a:r>
            <a:endParaRPr lang="en-US" dirty="0"/>
          </a:p>
          <a:p>
            <a:r>
              <a:rPr lang="en-IN" dirty="0"/>
              <a:t>Content for citizen journalism sites is usually provided by a loose affiliation of writers, bloggers and reporters with varying degrees of journalism experience.  Examples: CNN’s </a:t>
            </a:r>
            <a:r>
              <a:rPr lang="en-IN" dirty="0" err="1"/>
              <a:t>iReport</a:t>
            </a:r>
            <a:endParaRPr lang="en-US" dirty="0"/>
          </a:p>
          <a:p>
            <a:r>
              <a:rPr lang="en-IN" dirty="0"/>
              <a:t>In India, we don’t have example of specific citizen journalism website, but many news websites are providing a platform for this, where people can send their reports, pictures and videos. After editorial scrutiny these reports get live.</a:t>
            </a:r>
            <a:endParaRPr lang="en-US" dirty="0"/>
          </a:p>
          <a:p>
            <a:r>
              <a:rPr lang="en-IN" dirty="0"/>
              <a:t>The best example of citizen journalism is ohmynew.com of South Korea. This site was launched in 2000. The motto of the site is </a:t>
            </a:r>
            <a:r>
              <a:rPr lang="en-IN" b="1" dirty="0"/>
              <a:t>“every citizen is a journalist”.</a:t>
            </a:r>
            <a:r>
              <a:rPr lang="en-IN" dirty="0"/>
              <a:t> The CEO of this website Oh </a:t>
            </a:r>
            <a:r>
              <a:rPr lang="en-IN" dirty="0" err="1"/>
              <a:t>Yeon</a:t>
            </a:r>
            <a:r>
              <a:rPr lang="en-IN" dirty="0"/>
              <a:t> Ho says that “</a:t>
            </a:r>
            <a:r>
              <a:rPr lang="en-IN" b="1" dirty="0"/>
              <a:t>it is a marriage between democracy and technology.”</a:t>
            </a:r>
            <a:r>
              <a:rPr lang="en-IN" dirty="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Citizen Journalism</a:t>
            </a:r>
            <a:endParaRPr lang="en-US" dirty="0">
              <a:solidFill>
                <a:srgbClr val="00B0F0"/>
              </a:solidFill>
            </a:endParaRPr>
          </a:p>
        </p:txBody>
      </p:sp>
      <p:sp>
        <p:nvSpPr>
          <p:cNvPr id="3" name="Content Placeholder 2"/>
          <p:cNvSpPr>
            <a:spLocks noGrp="1"/>
          </p:cNvSpPr>
          <p:nvPr>
            <p:ph idx="1"/>
          </p:nvPr>
        </p:nvSpPr>
        <p:spPr/>
        <p:txBody>
          <a:bodyPr>
            <a:normAutofit fontScale="70000" lnSpcReduction="20000"/>
          </a:bodyPr>
          <a:lstStyle/>
          <a:p>
            <a:r>
              <a:rPr lang="en-IN" dirty="0"/>
              <a:t>Citizen journalism is a kind of participatory journalism, where people share their reports with each other. Reasons for the rise of this new form of journalism are:</a:t>
            </a:r>
            <a:endParaRPr lang="en-US" dirty="0"/>
          </a:p>
          <a:p>
            <a:pPr lvl="0"/>
            <a:r>
              <a:rPr lang="en-IN" dirty="0"/>
              <a:t>Dissatisfaction and distrust with the conventional press.</a:t>
            </a:r>
            <a:endParaRPr lang="en-US" dirty="0"/>
          </a:p>
          <a:p>
            <a:pPr lvl="0"/>
            <a:r>
              <a:rPr lang="en-IN" dirty="0"/>
              <a:t>Citizen desires to talk about themselves.</a:t>
            </a:r>
            <a:endParaRPr lang="en-US" dirty="0"/>
          </a:p>
          <a:p>
            <a:r>
              <a:rPr lang="en-IN" dirty="0"/>
              <a:t>These two reasons were vital for the launching of ohmynews.com also. After launching of the site citizens’ interest in news considerably increased. This Is good for the health of democracy also, as it will promote “</a:t>
            </a:r>
            <a:r>
              <a:rPr lang="en-IN" b="1" dirty="0"/>
              <a:t>rational-critical debate” (</a:t>
            </a:r>
            <a:r>
              <a:rPr lang="en-IN" b="1" dirty="0" err="1"/>
              <a:t>Habermas</a:t>
            </a:r>
            <a:r>
              <a:rPr lang="en-IN" b="1" dirty="0"/>
              <a:t>).  </a:t>
            </a:r>
            <a:r>
              <a:rPr lang="en-IN" dirty="0"/>
              <a:t>Presently 80 per cent of the news of above said site is covered by citizens itself. Organization has some permanent staff to counter check the reports sent by citizens. For every report citizens get </a:t>
            </a:r>
            <a:r>
              <a:rPr lang="en-IN" dirty="0" smtClean="0"/>
              <a:t>payment</a:t>
            </a:r>
            <a:r>
              <a:rPr lang="en-IN" dirty="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Citizen Journalism</a:t>
            </a:r>
            <a:endParaRPr lang="en-US" dirty="0">
              <a:solidFill>
                <a:srgbClr val="00B0F0"/>
              </a:solidFill>
            </a:endParaRPr>
          </a:p>
        </p:txBody>
      </p:sp>
      <p:sp>
        <p:nvSpPr>
          <p:cNvPr id="3" name="Content Placeholder 2"/>
          <p:cNvSpPr>
            <a:spLocks noGrp="1"/>
          </p:cNvSpPr>
          <p:nvPr>
            <p:ph idx="1"/>
          </p:nvPr>
        </p:nvSpPr>
        <p:spPr/>
        <p:txBody>
          <a:bodyPr>
            <a:normAutofit fontScale="85000" lnSpcReduction="10000"/>
          </a:bodyPr>
          <a:lstStyle/>
          <a:p>
            <a:r>
              <a:rPr lang="en-IN" b="1" dirty="0"/>
              <a:t>Reasons for success:</a:t>
            </a:r>
            <a:endParaRPr lang="en-US" dirty="0"/>
          </a:p>
          <a:p>
            <a:pPr lvl="0"/>
            <a:r>
              <a:rPr lang="en-IN" dirty="0"/>
              <a:t>Internet infrastructure of South Korea is very strong. 80 per cent geographical area has broadband connection.</a:t>
            </a:r>
            <a:endParaRPr lang="en-US" dirty="0"/>
          </a:p>
          <a:p>
            <a:pPr lvl="0"/>
            <a:r>
              <a:rPr lang="en-IN" dirty="0"/>
              <a:t>South Korea is geographically small, so it is easy for staff reporters to cover the report scene.</a:t>
            </a:r>
            <a:endParaRPr lang="en-US" dirty="0"/>
          </a:p>
          <a:p>
            <a:pPr lvl="0"/>
            <a:r>
              <a:rPr lang="en-IN" dirty="0"/>
              <a:t>Korean society is </a:t>
            </a:r>
            <a:r>
              <a:rPr lang="en-IN" dirty="0" err="1"/>
              <a:t>unipolar</a:t>
            </a:r>
            <a:r>
              <a:rPr lang="en-IN" dirty="0"/>
              <a:t> rather than diverse.</a:t>
            </a:r>
            <a:endParaRPr lang="en-US" dirty="0"/>
          </a:p>
          <a:p>
            <a:r>
              <a:rPr lang="en-IN" dirty="0"/>
              <a:t>Though all these reasons suggest that it is not possible in India, but it can be achieved here also. Geographical based and issue based citizen journalism sites can be launched. Infrastructure is a prime need, so its reach is increasing day by day.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00B0F0"/>
                </a:solidFill>
              </a:rPr>
              <a:t>5. </a:t>
            </a:r>
            <a:r>
              <a:rPr lang="en-IN" b="1" dirty="0" smtClean="0">
                <a:solidFill>
                  <a:srgbClr val="00B0F0"/>
                </a:solidFill>
              </a:rPr>
              <a:t>Blogs</a:t>
            </a:r>
            <a:endParaRPr lang="en-US" dirty="0">
              <a:solidFill>
                <a:srgbClr val="00B0F0"/>
              </a:solidFill>
            </a:endParaRPr>
          </a:p>
        </p:txBody>
      </p:sp>
      <p:sp>
        <p:nvSpPr>
          <p:cNvPr id="3" name="Content Placeholder 2"/>
          <p:cNvSpPr>
            <a:spLocks noGrp="1"/>
          </p:cNvSpPr>
          <p:nvPr>
            <p:ph idx="1"/>
          </p:nvPr>
        </p:nvSpPr>
        <p:spPr/>
        <p:txBody>
          <a:bodyPr>
            <a:normAutofit fontScale="62500" lnSpcReduction="20000"/>
          </a:bodyPr>
          <a:lstStyle/>
          <a:p>
            <a:r>
              <a:rPr lang="en-IN" dirty="0"/>
              <a:t>These are places where people deliver opinion and commentary on certain subjects. Bloggers may or may not have the necessary journalism degrees. Blogs can be of any type, but mainly it focuses on providing commentaries on news coverage in the mainstream media. Blogs also post breaking news occasionally. Drudgepost.com is a blog that broke the Clinton-Lewinsky scandal.</a:t>
            </a:r>
            <a:endParaRPr lang="en-US" dirty="0"/>
          </a:p>
          <a:p>
            <a:r>
              <a:rPr lang="en-IN" dirty="0"/>
              <a:t>A blog can be on any subject that is of interest to its author. Tim wood notes that blogs appeared mainly because of the people’s frustration with the arrogance of big media on one hand and internet technology on the other.</a:t>
            </a:r>
            <a:endParaRPr lang="en-US" dirty="0"/>
          </a:p>
          <a:p>
            <a:r>
              <a:rPr lang="en-IN" dirty="0"/>
              <a:t>But to make it a serious tool of participatory journalism for sharing information, certain approach is needed.</a:t>
            </a:r>
            <a:endParaRPr lang="en-US" dirty="0"/>
          </a:p>
          <a:p>
            <a:pPr lvl="0"/>
            <a:r>
              <a:rPr lang="en-IN" dirty="0"/>
              <a:t>Blog post must not be biased.</a:t>
            </a:r>
            <a:endParaRPr lang="en-US" dirty="0"/>
          </a:p>
          <a:p>
            <a:pPr lvl="0"/>
            <a:r>
              <a:rPr lang="en-IN" dirty="0"/>
              <a:t>Must be based on facts</a:t>
            </a:r>
            <a:endParaRPr lang="en-US" dirty="0"/>
          </a:p>
          <a:p>
            <a:pPr lvl="0"/>
            <a:r>
              <a:rPr lang="en-IN" dirty="0"/>
              <a:t>Opinions of all the parties must be given due space.</a:t>
            </a:r>
            <a:endParaRPr lang="en-US" dirty="0"/>
          </a:p>
          <a:p>
            <a:pPr lvl="0"/>
            <a:r>
              <a:rPr lang="en-IN" dirty="0"/>
              <a:t>Bloggers should resist itself in fiving their own opinion</a:t>
            </a:r>
            <a:r>
              <a:rPr lang="en-IN"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00B0F0"/>
                </a:solidFill>
              </a:rPr>
              <a:t>6. Social </a:t>
            </a:r>
            <a:r>
              <a:rPr lang="en-IN" b="1" dirty="0" smtClean="0">
                <a:solidFill>
                  <a:srgbClr val="00B0F0"/>
                </a:solidFill>
              </a:rPr>
              <a:t>media</a:t>
            </a:r>
            <a:endParaRPr lang="en-US" dirty="0">
              <a:solidFill>
                <a:srgbClr val="00B0F0"/>
              </a:solidFill>
            </a:endParaRPr>
          </a:p>
        </p:txBody>
      </p:sp>
      <p:sp>
        <p:nvSpPr>
          <p:cNvPr id="3" name="Content Placeholder 2"/>
          <p:cNvSpPr>
            <a:spLocks noGrp="1"/>
          </p:cNvSpPr>
          <p:nvPr>
            <p:ph idx="1"/>
          </p:nvPr>
        </p:nvSpPr>
        <p:spPr/>
        <p:txBody>
          <a:bodyPr>
            <a:normAutofit fontScale="70000" lnSpcReduction="20000"/>
          </a:bodyPr>
          <a:lstStyle/>
          <a:p>
            <a:r>
              <a:rPr lang="en-IN" dirty="0"/>
              <a:t>Social media is new term emerged in digital era. Social media refers to social networking sites where people share their opinions and messages. It has emerged as a great source for disseminating the information. During “Arab spring”, it showed its strength. In India during Anna movement it emerged as a mass </a:t>
            </a:r>
            <a:r>
              <a:rPr lang="en-IN" dirty="0" err="1"/>
              <a:t>mobilizer</a:t>
            </a:r>
            <a:r>
              <a:rPr lang="en-IN" dirty="0"/>
              <a:t>.</a:t>
            </a:r>
            <a:endParaRPr lang="en-US" dirty="0"/>
          </a:p>
          <a:p>
            <a:r>
              <a:rPr lang="en-IN" dirty="0"/>
              <a:t>As there is no control over this medium, there is a debate worldwide to contain this medium, as it can pose a social and political threat. Governments are trying to put regulation to have a control over this. There is debate going on between social media ethics vs. censorship. Till any consensus being formed social media users must follow certain ethics:</a:t>
            </a:r>
            <a:endParaRPr lang="en-US" dirty="0"/>
          </a:p>
          <a:p>
            <a:pPr lvl="0"/>
            <a:r>
              <a:rPr lang="en-IN" dirty="0"/>
              <a:t>Derogatory remarks should be avoided.</a:t>
            </a:r>
            <a:endParaRPr lang="en-US" dirty="0"/>
          </a:p>
          <a:p>
            <a:pPr lvl="0"/>
            <a:r>
              <a:rPr lang="en-IN" dirty="0"/>
              <a:t>Abusive and obscene pictures should be avoided.</a:t>
            </a:r>
            <a:endParaRPr lang="en-US" dirty="0"/>
          </a:p>
          <a:p>
            <a:pPr lvl="0"/>
            <a:r>
              <a:rPr lang="en-IN" dirty="0"/>
              <a:t>Don’t be a part of any hate groups.</a:t>
            </a:r>
            <a:endParaRPr lang="en-US" dirty="0"/>
          </a:p>
          <a:p>
            <a:pPr lvl="0"/>
            <a:r>
              <a:rPr lang="en-IN" dirty="0"/>
              <a:t>Be unbiased and judicious</a:t>
            </a:r>
            <a:r>
              <a:rPr lang="en-IN"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763</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Online Journalism continues..</vt:lpstr>
      <vt:lpstr> Online Journalism continues</vt:lpstr>
      <vt:lpstr>3. Hyper-Local News Sites</vt:lpstr>
      <vt:lpstr>4. Citizen Journalism Sites</vt:lpstr>
      <vt:lpstr>Citizen Journalism</vt:lpstr>
      <vt:lpstr>Citizen Journalism</vt:lpstr>
      <vt:lpstr>5. Blogs</vt:lpstr>
      <vt:lpstr>6. Social media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journalism continues..</dc:title>
  <dc:creator>Lenovo</dc:creator>
  <cp:lastModifiedBy>Lenovo</cp:lastModifiedBy>
  <cp:revision>2</cp:revision>
  <dcterms:created xsi:type="dcterms:W3CDTF">2021-07-25T09:56:12Z</dcterms:created>
  <dcterms:modified xsi:type="dcterms:W3CDTF">2021-07-25T10:04:19Z</dcterms:modified>
</cp:coreProperties>
</file>